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Montserrat"/>
      <p:regular r:id="rId14"/>
      <p:bold r:id="rId15"/>
      <p:italic r:id="rId16"/>
      <p:boldItalic r:id="rId17"/>
    </p:embeddedFont>
    <p:embeddedFont>
      <p:font typeface="Lato"/>
      <p:regular r:id="rId18"/>
      <p:bold r:id="rId19"/>
      <p:italic r:id="rId20"/>
      <p:boldItalic r:id="rId21"/>
    </p:embeddedFont>
    <p:embeddedFont>
      <p:font typeface="Montserrat Medium"/>
      <p:regular r:id="rId22"/>
      <p:bold r:id="rId23"/>
      <p:italic r:id="rId24"/>
      <p:boldItalic r:id="rId25"/>
    </p:embeddedFont>
    <p:embeddedFont>
      <p:font typeface="Average"/>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MontserratMedium-regular.fntdata"/><Relationship Id="rId21" Type="http://schemas.openxmlformats.org/officeDocument/2006/relationships/font" Target="fonts/Lato-boldItalic.fntdata"/><Relationship Id="rId24" Type="http://schemas.openxmlformats.org/officeDocument/2006/relationships/font" Target="fonts/MontserratMedium-italic.fntdata"/><Relationship Id="rId23" Type="http://schemas.openxmlformats.org/officeDocument/2006/relationships/font" Target="fonts/Montserrat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verage-regular.fntdata"/><Relationship Id="rId25" Type="http://schemas.openxmlformats.org/officeDocument/2006/relationships/font" Target="fonts/MontserratMedium-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Montserrat-bold.fntdata"/><Relationship Id="rId14" Type="http://schemas.openxmlformats.org/officeDocument/2006/relationships/font" Target="fonts/Montserrat-regular.fntdata"/><Relationship Id="rId17" Type="http://schemas.openxmlformats.org/officeDocument/2006/relationships/font" Target="fonts/Montserrat-boldItalic.fntdata"/><Relationship Id="rId16" Type="http://schemas.openxmlformats.org/officeDocument/2006/relationships/font" Target="fonts/Montserrat-italic.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f58da331f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f58da331f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4.jpg"/><Relationship Id="rId5"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Garbage</a:t>
            </a:r>
            <a:endParaRPr/>
          </a:p>
          <a:p>
            <a:pPr indent="0" lvl="0" marL="0" rtl="0" algn="l">
              <a:spcBef>
                <a:spcPts val="0"/>
              </a:spcBef>
              <a:spcAft>
                <a:spcPts val="0"/>
              </a:spcAft>
              <a:buNone/>
            </a:pPr>
            <a:r>
              <a:rPr lang="en-GB"/>
              <a:t>Classifier</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By:- Ravindranath Sawane &amp; Om Rachalwar</a:t>
            </a:r>
            <a:endParaRPr/>
          </a:p>
          <a:p>
            <a:pPr indent="0" lvl="0" marL="0" rtl="0" algn="l">
              <a:lnSpc>
                <a:spcPct val="115000"/>
              </a:lnSpc>
              <a:spcBef>
                <a:spcPts val="1600"/>
              </a:spcBef>
              <a:spcAft>
                <a:spcPts val="1600"/>
              </a:spcAft>
              <a:buNone/>
            </a:pPr>
            <a:r>
              <a:rPr lang="en-GB"/>
              <a:t>Project for MAISHacks 2021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TOC</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Overview</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4">
                  <a:extLst>
                    <a:ext uri="{A12FA001-AC4F-418D-AE19-62706E023703}">
                      <ahyp:hlinkClr val="tx"/>
                    </a:ext>
                  </a:extLst>
                </a:hlinkClick>
              </a:rPr>
              <a:t>Understanding the problems</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5">
                  <a:extLst>
                    <a:ext uri="{A12FA001-AC4F-418D-AE19-62706E023703}">
                      <ahyp:hlinkClr val="tx"/>
                    </a:ext>
                  </a:extLst>
                </a:hlinkClick>
              </a:rPr>
              <a:t>Project objective</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Target of Project</a:t>
            </a:r>
            <a:endParaRPr sz="1800">
              <a:solidFill>
                <a:srgbClr val="CACACA"/>
              </a:solidFill>
              <a:latin typeface="Average"/>
              <a:ea typeface="Average"/>
              <a:cs typeface="Average"/>
              <a:sym typeface="Average"/>
            </a:endParaRPr>
          </a:p>
        </p:txBody>
      </p:sp>
      <p:sp>
        <p:nvSpPr>
          <p:cNvPr id="239" name="Google Shape;239;p18"/>
          <p:cNvSpPr txBox="1"/>
          <p:nvPr/>
        </p:nvSpPr>
        <p:spPr>
          <a:xfrm>
            <a:off x="1294298" y="3399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Demonstration</a:t>
            </a:r>
            <a:endParaRPr sz="1800">
              <a:solidFill>
                <a:srgbClr val="CACACA"/>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45" name="Google Shape;245;p19"/>
          <p:cNvSpPr txBox="1"/>
          <p:nvPr/>
        </p:nvSpPr>
        <p:spPr>
          <a:xfrm>
            <a:off x="1440675" y="1307850"/>
            <a:ext cx="6895800" cy="1908600"/>
          </a:xfrm>
          <a:prstGeom prst="rect">
            <a:avLst/>
          </a:prstGeom>
          <a:noFill/>
          <a:ln>
            <a:noFill/>
          </a:ln>
        </p:spPr>
        <p:txBody>
          <a:bodyPr anchorCtr="0" anchor="t" bIns="91425" lIns="91425" spcFirstLastPara="1" rIns="91425" wrap="square" tIns="91425">
            <a:spAutoFit/>
          </a:bodyPr>
          <a:lstStyle/>
          <a:p>
            <a:pPr indent="0" lvl="0" marL="0" rtl="0" algn="l">
              <a:lnSpc>
                <a:spcPct val="71300"/>
              </a:lnSpc>
              <a:spcBef>
                <a:spcPts val="0"/>
              </a:spcBef>
              <a:spcAft>
                <a:spcPts val="0"/>
              </a:spcAft>
              <a:buNone/>
            </a:pPr>
            <a:r>
              <a:rPr lang="en-GB">
                <a:solidFill>
                  <a:schemeClr val="lt1"/>
                </a:solidFill>
                <a:latin typeface="Montserrat Medium"/>
                <a:ea typeface="Montserrat Medium"/>
                <a:cs typeface="Montserrat Medium"/>
                <a:sym typeface="Montserrat Medium"/>
              </a:rPr>
              <a:t>A Object Detection approach to classify garbage into recycling cat-</a:t>
            </a:r>
            <a:endParaRPr>
              <a:solidFill>
                <a:schemeClr val="lt1"/>
              </a:solidFill>
              <a:latin typeface="Montserrat Medium"/>
              <a:ea typeface="Montserrat Medium"/>
              <a:cs typeface="Montserrat Medium"/>
              <a:sym typeface="Montserrat Medium"/>
            </a:endParaRPr>
          </a:p>
          <a:p>
            <a:pPr indent="0" lvl="0" marL="0" rtl="0" algn="l">
              <a:lnSpc>
                <a:spcPct val="89300"/>
              </a:lnSpc>
              <a:spcBef>
                <a:spcPts val="0"/>
              </a:spcBef>
              <a:spcAft>
                <a:spcPts val="0"/>
              </a:spcAft>
              <a:buNone/>
            </a:pPr>
            <a:r>
              <a:rPr lang="en-GB">
                <a:solidFill>
                  <a:schemeClr val="lt1"/>
                </a:solidFill>
                <a:latin typeface="Montserrat Medium"/>
                <a:ea typeface="Montserrat Medium"/>
                <a:cs typeface="Montserrat Medium"/>
                <a:sym typeface="Montserrat Medium"/>
              </a:rPr>
              <a:t>egories could be an efﬁcient way to process waste. This project aims to take garbage waste images and classify them into four classes: glass, paper, metal and, plastic. We use a garbage image database that contains around 400 images for each class. The models used in the experiments are Pre-trained VGG-16 (VGG16), AlexNet, Support Vector Machine (SVM), K-Nearest Neighbor (KNN) and, Random Forest (RF). Experiments showed that our models reached </a:t>
            </a:r>
            <a:r>
              <a:rPr lang="en-GB">
                <a:solidFill>
                  <a:schemeClr val="lt1"/>
                </a:solidFill>
                <a:latin typeface="Montserrat Medium"/>
                <a:ea typeface="Montserrat Medium"/>
                <a:cs typeface="Montserrat Medium"/>
                <a:sym typeface="Montserrat Medium"/>
              </a:rPr>
              <a:t>accuracy</a:t>
            </a:r>
            <a:r>
              <a:rPr lang="en-GB">
                <a:solidFill>
                  <a:schemeClr val="lt1"/>
                </a:solidFill>
                <a:latin typeface="Montserrat Medium"/>
                <a:ea typeface="Montserrat Medium"/>
                <a:cs typeface="Montserrat Medium"/>
                <a:sym typeface="Montserrat Medium"/>
              </a:rPr>
              <a:t> around 82%</a:t>
            </a:r>
            <a:endParaRPr>
              <a:solidFill>
                <a:schemeClr val="lt1"/>
              </a:solidFill>
              <a:latin typeface="Montserrat Medium"/>
              <a:ea typeface="Montserrat Medium"/>
              <a:cs typeface="Montserrat Medium"/>
              <a:sym typeface="Montserrat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0"/>
          <p:cNvSpPr txBox="1"/>
          <p:nvPr>
            <p:ph type="title"/>
          </p:nvPr>
        </p:nvSpPr>
        <p:spPr>
          <a:xfrm>
            <a:off x="1266900" y="5959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problems</a:t>
            </a:r>
            <a:endParaRPr/>
          </a:p>
        </p:txBody>
      </p:sp>
      <p:sp>
        <p:nvSpPr>
          <p:cNvPr id="251" name="Google Shape;251;p20"/>
          <p:cNvSpPr txBox="1"/>
          <p:nvPr/>
        </p:nvSpPr>
        <p:spPr>
          <a:xfrm>
            <a:off x="1266900" y="195846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2" name="Google Shape;252;p20"/>
          <p:cNvSpPr txBox="1"/>
          <p:nvPr>
            <p:ph idx="1" type="body"/>
          </p:nvPr>
        </p:nvSpPr>
        <p:spPr>
          <a:xfrm>
            <a:off x="1999800" y="1958500"/>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 Waste in </a:t>
            </a:r>
            <a:r>
              <a:rPr lang="en-GB">
                <a:solidFill>
                  <a:srgbClr val="FFFFFF"/>
                </a:solidFill>
              </a:rPr>
              <a:t>today's</a:t>
            </a:r>
            <a:r>
              <a:rPr lang="en-GB">
                <a:solidFill>
                  <a:srgbClr val="FFFFFF"/>
                </a:solidFill>
              </a:rPr>
              <a:t> world is generated from every household and in many of the </a:t>
            </a:r>
            <a:r>
              <a:rPr lang="en-GB">
                <a:solidFill>
                  <a:srgbClr val="FFFFFF"/>
                </a:solidFill>
              </a:rPr>
              <a:t>countries</a:t>
            </a:r>
            <a:r>
              <a:rPr lang="en-GB">
                <a:solidFill>
                  <a:srgbClr val="FFFFFF"/>
                </a:solidFill>
              </a:rPr>
              <a:t> the waste management companies do not classify and dump as it is so its harmful.</a:t>
            </a:r>
            <a:endParaRPr>
              <a:solidFill>
                <a:srgbClr val="FFFFFF"/>
              </a:solidFill>
            </a:endParaRPr>
          </a:p>
        </p:txBody>
      </p:sp>
      <p:sp>
        <p:nvSpPr>
          <p:cNvPr id="253" name="Google Shape;253;p20"/>
          <p:cNvSpPr txBox="1"/>
          <p:nvPr/>
        </p:nvSpPr>
        <p:spPr>
          <a:xfrm>
            <a:off x="1266900" y="2873306"/>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4" name="Google Shape;254;p20"/>
          <p:cNvSpPr txBox="1"/>
          <p:nvPr>
            <p:ph idx="1" type="body"/>
          </p:nvPr>
        </p:nvSpPr>
        <p:spPr>
          <a:xfrm>
            <a:off x="1999800" y="2873338"/>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 Waste can be Medical and Radioactive sometimes it can damage the Environment when not </a:t>
            </a:r>
            <a:r>
              <a:rPr lang="en-GB">
                <a:solidFill>
                  <a:srgbClr val="FFFFFF"/>
                </a:solidFill>
              </a:rPr>
              <a:t>disaggregated.</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Garbage Problem</a:t>
            </a:r>
            <a:endParaRPr/>
          </a:p>
        </p:txBody>
      </p:sp>
      <p:sp>
        <p:nvSpPr>
          <p:cNvPr id="260" name="Google Shape;260;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400">
                <a:solidFill>
                  <a:srgbClr val="BDC1C6"/>
                </a:solidFill>
                <a:highlight>
                  <a:srgbClr val="202124"/>
                </a:highlight>
                <a:latin typeface="Arial"/>
                <a:ea typeface="Arial"/>
                <a:cs typeface="Arial"/>
                <a:sym typeface="Arial"/>
              </a:rPr>
              <a:t>Burying garbage also causes both air and water pollution, and simply transporting it to the sites consumes an increasing amount of valuable fossil fuels, which produces more pollution and other problems. Buried in a landfill, the typical plastic trash bag takes 1,000 years to degrade, giving off toxins as it does.</a:t>
            </a:r>
            <a:endParaRPr b="1"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p:txBody>
      </p:sp>
      <p:sp>
        <p:nvSpPr>
          <p:cNvPr id="266" name="Google Shape;266;p22"/>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200">
                <a:solidFill>
                  <a:schemeClr val="lt1"/>
                </a:solidFill>
                <a:highlight>
                  <a:srgbClr val="202124"/>
                </a:highlight>
                <a:latin typeface="Arial"/>
                <a:ea typeface="Arial"/>
                <a:cs typeface="Arial"/>
                <a:sym typeface="Arial"/>
              </a:rPr>
              <a:t>Careful and robust classification of waste materials is important given the strict controls required for storage, treatment and disposal of hazardous waste, in addition to the higher costs involved compared with other waste types. It is also important to </a:t>
            </a:r>
            <a:r>
              <a:rPr b="1" lang="en-GB" sz="1200">
                <a:solidFill>
                  <a:schemeClr val="lt1"/>
                </a:solidFill>
                <a:highlight>
                  <a:srgbClr val="202124"/>
                </a:highlight>
                <a:latin typeface="Arial"/>
                <a:ea typeface="Arial"/>
                <a:cs typeface="Arial"/>
                <a:sym typeface="Arial"/>
              </a:rPr>
              <a:t>ensure that wastes are disposed of in the correct landfill sites</a:t>
            </a:r>
            <a:r>
              <a:rPr lang="en-GB" sz="1200">
                <a:solidFill>
                  <a:schemeClr val="lt1"/>
                </a:solidFill>
                <a:highlight>
                  <a:srgbClr val="202124"/>
                </a:highlight>
                <a:latin typeface="Arial"/>
                <a:ea typeface="Arial"/>
                <a:cs typeface="Arial"/>
                <a:sym typeface="Arial"/>
              </a:rPr>
              <a:t>.</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3"/>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of Project</a:t>
            </a:r>
            <a:endParaRPr/>
          </a:p>
        </p:txBody>
      </p:sp>
      <p:sp>
        <p:nvSpPr>
          <p:cNvPr id="272" name="Google Shape;272;p23"/>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 </a:t>
            </a:r>
            <a:r>
              <a:rPr lang="en-GB">
                <a:solidFill>
                  <a:srgbClr val="FFFFFF"/>
                </a:solidFill>
              </a:rPr>
              <a:t>target</a:t>
            </a:r>
            <a:r>
              <a:rPr lang="en-GB">
                <a:solidFill>
                  <a:srgbClr val="FFFFFF"/>
                </a:solidFill>
              </a:rPr>
              <a:t> of this project is the companies with no classification </a:t>
            </a:r>
            <a:r>
              <a:rPr lang="en-GB">
                <a:solidFill>
                  <a:srgbClr val="FFFFFF"/>
                </a:solidFill>
              </a:rPr>
              <a:t>methods</a:t>
            </a:r>
            <a:r>
              <a:rPr lang="en-GB">
                <a:solidFill>
                  <a:srgbClr val="FFFFFF"/>
                </a:solidFill>
              </a:rPr>
              <a:t> for waste management and the Government Dump yards.</a:t>
            </a:r>
            <a:endParaRPr/>
          </a:p>
        </p:txBody>
      </p:sp>
      <p:pic>
        <p:nvPicPr>
          <p:cNvPr id="273" name="Google Shape;273;p23"/>
          <p:cNvPicPr preferRelativeResize="0"/>
          <p:nvPr/>
        </p:nvPicPr>
        <p:blipFill rotWithShape="1">
          <a:blip r:embed="rId3">
            <a:alphaModFix/>
          </a:blip>
          <a:srcRect b="0" l="12541" r="12541" t="0"/>
          <a:stretch/>
        </p:blipFill>
        <p:spPr>
          <a:xfrm rot="-5400000">
            <a:off x="5710147" y="2704980"/>
            <a:ext cx="2431500" cy="2436000"/>
          </a:xfrm>
          <a:prstGeom prst="diagStripe">
            <a:avLst>
              <a:gd fmla="val 50445" name="adj"/>
            </a:avLst>
          </a:prstGeom>
          <a:noFill/>
          <a:ln>
            <a:noFill/>
          </a:ln>
        </p:spPr>
      </p:pic>
      <p:pic>
        <p:nvPicPr>
          <p:cNvPr id="274" name="Google Shape;274;p23"/>
          <p:cNvPicPr preferRelativeResize="0"/>
          <p:nvPr/>
        </p:nvPicPr>
        <p:blipFill rotWithShape="1">
          <a:blip r:embed="rId4">
            <a:alphaModFix/>
          </a:blip>
          <a:srcRect b="0" l="16765" r="16758" t="0"/>
          <a:stretch/>
        </p:blipFill>
        <p:spPr>
          <a:xfrm rot="-5400000">
            <a:off x="5718946" y="1338207"/>
            <a:ext cx="2504700" cy="2509500"/>
          </a:xfrm>
          <a:prstGeom prst="diagStripe">
            <a:avLst>
              <a:gd fmla="val 50445" name="adj"/>
            </a:avLst>
          </a:prstGeom>
          <a:noFill/>
          <a:ln>
            <a:noFill/>
          </a:ln>
        </p:spPr>
      </p:pic>
      <p:pic>
        <p:nvPicPr>
          <p:cNvPr id="275" name="Google Shape;275;p23"/>
          <p:cNvPicPr preferRelativeResize="0"/>
          <p:nvPr/>
        </p:nvPicPr>
        <p:blipFill rotWithShape="1">
          <a:blip r:embed="rId5">
            <a:alphaModFix/>
          </a:blip>
          <a:srcRect b="0" l="16768" r="16768" t="0"/>
          <a:stretch/>
        </p:blipFill>
        <p:spPr>
          <a:xfrm rot="5400000">
            <a:off x="6637386" y="2137210"/>
            <a:ext cx="2504700" cy="2509500"/>
          </a:xfrm>
          <a:prstGeom prst="diagStripe">
            <a:avLst>
              <a:gd fmla="val 50445" name="adj"/>
            </a:avLst>
          </a:prstGeom>
          <a:noFill/>
          <a:ln>
            <a:noFill/>
          </a:ln>
        </p:spPr>
      </p:pic>
      <p:sp>
        <p:nvSpPr>
          <p:cNvPr id="276" name="Google Shape;276;p23"/>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4"/>
          <p:cNvSpPr txBox="1"/>
          <p:nvPr>
            <p:ph type="title"/>
          </p:nvPr>
        </p:nvSpPr>
        <p:spPr>
          <a:xfrm>
            <a:off x="1508700" y="746950"/>
            <a:ext cx="4367700" cy="121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000"/>
              <a:t>Thank you!</a:t>
            </a:r>
            <a:endParaRPr sz="4000"/>
          </a:p>
        </p:txBody>
      </p:sp>
      <p:pic>
        <p:nvPicPr>
          <p:cNvPr id="282" name="Google Shape;282;p24"/>
          <p:cNvPicPr preferRelativeResize="0"/>
          <p:nvPr/>
        </p:nvPicPr>
        <p:blipFill rotWithShape="1">
          <a:blip r:embed="rId3">
            <a:alphaModFix/>
          </a:blip>
          <a:srcRect b="7257" l="0" r="0" t="7257"/>
          <a:stretch/>
        </p:blipFill>
        <p:spPr>
          <a:xfrm>
            <a:off x="3568496" y="1966210"/>
            <a:ext cx="5575500" cy="3177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